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</p:sldMasterIdLst>
  <p:notesMasterIdLst>
    <p:notesMasterId r:id="rId41"/>
  </p:notesMasterIdLst>
  <p:handoutMasterIdLst>
    <p:handoutMasterId r:id="rId42"/>
  </p:handoutMasterIdLst>
  <p:sldIdLst>
    <p:sldId id="911" r:id="rId4"/>
    <p:sldId id="967" r:id="rId5"/>
    <p:sldId id="928" r:id="rId6"/>
    <p:sldId id="930" r:id="rId7"/>
    <p:sldId id="931" r:id="rId8"/>
    <p:sldId id="933" r:id="rId9"/>
    <p:sldId id="934" r:id="rId10"/>
    <p:sldId id="940" r:id="rId11"/>
    <p:sldId id="941" r:id="rId12"/>
    <p:sldId id="942" r:id="rId13"/>
    <p:sldId id="939" r:id="rId14"/>
    <p:sldId id="943" r:id="rId15"/>
    <p:sldId id="944" r:id="rId16"/>
    <p:sldId id="945" r:id="rId17"/>
    <p:sldId id="946" r:id="rId18"/>
    <p:sldId id="969" r:id="rId19"/>
    <p:sldId id="947" r:id="rId20"/>
    <p:sldId id="970" r:id="rId21"/>
    <p:sldId id="948" r:id="rId22"/>
    <p:sldId id="971" r:id="rId23"/>
    <p:sldId id="952" r:id="rId24"/>
    <p:sldId id="972" r:id="rId25"/>
    <p:sldId id="954" r:id="rId26"/>
    <p:sldId id="973" r:id="rId27"/>
    <p:sldId id="926" r:id="rId28"/>
    <p:sldId id="956" r:id="rId29"/>
    <p:sldId id="957" r:id="rId30"/>
    <p:sldId id="958" r:id="rId31"/>
    <p:sldId id="959" r:id="rId32"/>
    <p:sldId id="960" r:id="rId33"/>
    <p:sldId id="961" r:id="rId34"/>
    <p:sldId id="962" r:id="rId35"/>
    <p:sldId id="963" r:id="rId36"/>
    <p:sldId id="964" r:id="rId37"/>
    <p:sldId id="965" r:id="rId38"/>
    <p:sldId id="927" r:id="rId39"/>
    <p:sldId id="9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523"/>
    <a:srgbClr val="0D0D0D"/>
    <a:srgbClr val="FFC735"/>
    <a:srgbClr val="434343"/>
    <a:srgbClr val="595959"/>
    <a:srgbClr val="303030"/>
    <a:srgbClr val="6ED150"/>
    <a:srgbClr val="FF9900"/>
    <a:srgbClr val="00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8404" autoAdjust="0"/>
  </p:normalViewPr>
  <p:slideViewPr>
    <p:cSldViewPr snapToGrid="0" showGuides="1">
      <p:cViewPr varScale="1">
        <p:scale>
          <a:sx n="81" d="100"/>
          <a:sy n="81" d="100"/>
        </p:scale>
        <p:origin x="93" y="390"/>
      </p:cViewPr>
      <p:guideLst>
        <p:guide pos="3840"/>
        <p:guide orient="horz" pos="3744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AA3B12-16BF-BFC3-08CD-67DEA37F6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872DC-F62D-2E7C-F412-85C671BDF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9B69-E4F1-4569-BC35-9CB00136E8D3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49EFE-0AD2-90E4-02CE-CDB0D4D049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B477E-BF8A-DB9F-43C5-396B2D5B3B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0D512-37E5-4897-9C6C-5C1F30C82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080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F513-3F65-4117-A8F7-EBCF0BDB2082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D2717-B50A-4D13-8007-5E040FAE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13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7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5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0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5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137C-F97C-4210-A6A9-C0C13F42A3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4B17-C5E5-44FD-9CDE-4228A154C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8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1989-272B-464C-9131-1FF336ECD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3FBE-1D29-482D-B65B-C9F3D3E66B15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3501-3378-4431-BCF5-057F1166E6B4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FF5-B5D3-4CD6-8B77-C1B3AEACCD24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1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C996-F0E3-457E-B80D-C2B2ACA57ED5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1D49-1505-4331-B4CC-8AAA02DD1339}" type="datetime1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FEEB-176F-4A6C-B7BA-FE424AE098C6}" type="datetime1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6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ED0-2E92-44EC-A3B2-D8306EEEF447}" type="datetime1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0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23A3-9F51-4AE3-9872-66DB67A79618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DAD8-1778-4A4D-B17A-C9C7D399ED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4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20AD-5178-4180-B125-B8315F4D1AED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0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851E-C535-4E0E-B7D2-3EFDB0CD64BB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6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DB73-F0E9-410E-84DE-E16746F18135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6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5597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0D3A-30D6-4B60-BF69-63BFDFB70423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BB3-945F-43A2-B919-90A1498BF4A2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5D97-327F-4E49-A0C1-543411245FA9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8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ACFCB-103E-48AE-9B47-6855D378943D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815-A48C-4C2F-AB1A-067639AA3C7D}" type="datetime1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4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A352-F02F-4631-A9F4-9BF0587D3588}" type="datetime1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BFE4-5C29-45BB-8822-E1DA4F3D9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10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CE9-1E02-4218-BE3E-CCDAAFCDAF81}" type="datetime1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3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AD1A-D490-4A57-8460-E5B883451FE5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AE4C-F2DD-425E-9076-9BD9C3C7A394}" type="datetime1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ABC0-23B5-4C2B-A5F0-A94D5ACC065F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05A-B6BF-411E-BF91-A11071334922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75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36B7-EFAF-49E2-872C-60F430366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3600-130F-4139-925A-009359C8F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7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2496-2E19-44DF-901D-C84D2CD309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CA15-9614-4915-BF5C-8A42AE84CF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5DA-9BE3-4E3B-A765-5A3973484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EFC5-43A4-48D0-8C4F-479D2E50D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E6C6-070B-4899-BF02-FC560E6D0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1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4157-86DC-4FFB-861C-F7E2BB5801DC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21C5D-82B6-4EE8-AC6D-AB8E01C63D41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rdwallet.com/cost-of-living-calculato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s.org/education/students/graduate/survey-of-phd-programs-in-chemistry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orida State University Chemistry Sciences Laboratory - O'Brien Atkins  Associates, PA">
            <a:extLst>
              <a:ext uri="{FF2B5EF4-FFF2-40B4-BE49-F238E27FC236}">
                <a16:creationId xmlns:a16="http://schemas.microsoft.com/office/drawing/2014/main" id="{555F3995-EBFF-7DDA-9727-51EAB01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805" y="-5982"/>
            <a:ext cx="8100744" cy="48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F195F-1126-F0FA-BD87-B98C8CB5717B}"/>
              </a:ext>
            </a:extLst>
          </p:cNvPr>
          <p:cNvGrpSpPr/>
          <p:nvPr/>
        </p:nvGrpSpPr>
        <p:grpSpPr>
          <a:xfrm>
            <a:off x="1490662" y="-19050"/>
            <a:ext cx="9224963" cy="6954838"/>
            <a:chOff x="1528762" y="-19050"/>
            <a:chExt cx="9224963" cy="6954838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114D7180-AC72-5AE7-9EAC-3E490696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t="-9641" b="-7161"/>
            <a:stretch>
              <a:fillRect/>
            </a:stretch>
          </p:blipFill>
          <p:spPr bwMode="auto">
            <a:xfrm>
              <a:off x="7150100" y="2760663"/>
              <a:ext cx="3603625" cy="226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E213FD-FA9C-B33A-C876-942C0B70A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100" y="4919663"/>
              <a:ext cx="9174163" cy="1974850"/>
            </a:xfrm>
            <a:prstGeom prst="rect">
              <a:avLst/>
            </a:prstGeom>
            <a:solidFill>
              <a:srgbClr val="0D0D0D">
                <a:alpha val="70195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3119E3BF-26C9-0A8D-7FA4-51015A9720B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57338" y="4949825"/>
              <a:ext cx="5468937" cy="198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ts val="2938"/>
                </a:lnSpc>
                <a:defRPr/>
              </a:pPr>
              <a:r>
                <a:rPr lang="en-US" sz="3300" b="1" dirty="0">
                  <a:solidFill>
                    <a:schemeClr val="bg1"/>
                  </a:solidFill>
                  <a:latin typeface="BlairMdITC TT-Medium" pitchFamily="-112" charset="0"/>
                </a:rPr>
                <a:t>Graduate School Demystified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BlairMdITC TT-Medium" pitchFamily="-112" charset="0"/>
                </a:rPr>
                <a:t>Ken Hanson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BlairMdITC TT-Medium" pitchFamily="-112" charset="0"/>
                </a:rPr>
                <a:t>FSU Department of Chemistry &amp; Biochemistry</a:t>
              </a:r>
            </a:p>
          </p:txBody>
        </p:sp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DC779F6-7807-01AD-C89F-AEC970A5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 t="-1968" b="18974"/>
            <a:stretch>
              <a:fillRect/>
            </a:stretch>
          </p:blipFill>
          <p:spPr bwMode="auto">
            <a:xfrm>
              <a:off x="7134225" y="-19050"/>
              <a:ext cx="3589338" cy="160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62B7D49A-B2EF-134A-F74C-F9C0F7D4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t="-1311" b="12683"/>
            <a:stretch>
              <a:fillRect/>
            </a:stretch>
          </p:blipFill>
          <p:spPr bwMode="auto">
            <a:xfrm>
              <a:off x="7150100" y="1585913"/>
              <a:ext cx="3590925" cy="171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8B18C5-5D1E-8147-9873-252A7054A854}"/>
                </a:ext>
              </a:extLst>
            </p:cNvPr>
            <p:cNvCxnSpPr/>
            <p:nvPr/>
          </p:nvCxnSpPr>
          <p:spPr>
            <a:xfrm rot="5400000">
              <a:off x="3636169" y="3434556"/>
              <a:ext cx="6908800" cy="1588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449222-E1B2-3208-213F-648D8177EF3B}"/>
                </a:ext>
              </a:extLst>
            </p:cNvPr>
            <p:cNvCxnSpPr/>
            <p:nvPr/>
          </p:nvCxnSpPr>
          <p:spPr>
            <a:xfrm rot="10800000">
              <a:off x="7132638" y="1585913"/>
              <a:ext cx="3606800" cy="1587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7506A74C-6FCA-F414-2573-CF4F88914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-3088"/>
            <a:stretch>
              <a:fillRect/>
            </a:stretch>
          </p:blipFill>
          <p:spPr bwMode="auto">
            <a:xfrm>
              <a:off x="7150100" y="4914900"/>
              <a:ext cx="3590925" cy="1995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71AAC6-6D65-6E9C-2865-3F7925D8D404}"/>
                </a:ext>
              </a:extLst>
            </p:cNvPr>
            <p:cNvCxnSpPr/>
            <p:nvPr/>
          </p:nvCxnSpPr>
          <p:spPr>
            <a:xfrm rot="10800000" flipV="1">
              <a:off x="1528762" y="4914900"/>
              <a:ext cx="9224963" cy="0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897845-E919-DFCF-B91E-F875805D09C5}"/>
                </a:ext>
              </a:extLst>
            </p:cNvPr>
            <p:cNvCxnSpPr/>
            <p:nvPr/>
          </p:nvCxnSpPr>
          <p:spPr>
            <a:xfrm rot="10800000">
              <a:off x="7099300" y="3333750"/>
              <a:ext cx="3640138" cy="1588"/>
            </a:xfrm>
            <a:prstGeom prst="line">
              <a:avLst/>
            </a:prstGeom>
            <a:ln w="1270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932E1-83AB-29F1-DC6C-7E6C100EE9F1}"/>
              </a:ext>
            </a:extLst>
          </p:cNvPr>
          <p:cNvSpPr/>
          <p:nvPr/>
        </p:nvSpPr>
        <p:spPr>
          <a:xfrm>
            <a:off x="10680020" y="-708479"/>
            <a:ext cx="1580469" cy="8084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0084DC-1637-5678-D67D-249095151896}"/>
              </a:ext>
            </a:extLst>
          </p:cNvPr>
          <p:cNvSpPr/>
          <p:nvPr/>
        </p:nvSpPr>
        <p:spPr>
          <a:xfrm>
            <a:off x="-48420" y="-708479"/>
            <a:ext cx="1580469" cy="8084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3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5493789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Collaborative vs. Competitive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2050" name="Picture 2" descr="2022 Colab Map">
            <a:extLst>
              <a:ext uri="{FF2B5EF4-FFF2-40B4-BE49-F238E27FC236}">
                <a16:creationId xmlns:a16="http://schemas.microsoft.com/office/drawing/2014/main" id="{11253565-7578-A641-C633-03A523B3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98" y="199292"/>
            <a:ext cx="5727800" cy="42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Collaborative vs. Competitive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Ranking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98459-377E-BDE4-E2AF-D001BEA8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696" y="445477"/>
            <a:ext cx="3969347" cy="441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7A3F5-09A3-FCD8-7108-C4B97F2B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721" y="1562318"/>
            <a:ext cx="5359511" cy="241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Equipment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Access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Support staff</a:t>
            </a:r>
          </a:p>
          <a:p>
            <a:pPr marL="681038" lvl="1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Repairs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19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43C64D-DBF2-13DD-79DF-CD7A62016705}"/>
              </a:ext>
            </a:extLst>
          </p:cNvPr>
          <p:cNvSpPr/>
          <p:nvPr/>
        </p:nvSpPr>
        <p:spPr>
          <a:xfrm>
            <a:off x="5151409" y="-337755"/>
            <a:ext cx="7266085" cy="322725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209B75-217F-07E2-B44F-ACB408BBA267}"/>
              </a:ext>
            </a:extLst>
          </p:cNvPr>
          <p:cNvSpPr/>
          <p:nvPr/>
        </p:nvSpPr>
        <p:spPr>
          <a:xfrm>
            <a:off x="-124328" y="-613229"/>
            <a:ext cx="5275737" cy="80844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5FDB9-2379-9597-F676-9634F3140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512" y="2889504"/>
            <a:ext cx="5541264" cy="3981196"/>
          </a:xfrm>
          <a:prstGeom prst="rect">
            <a:avLst/>
          </a:prstGeom>
          <a:solidFill>
            <a:srgbClr val="0D0D0D">
              <a:alpha val="70195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CE7FF19-B6D3-D492-902A-492C4B7400A8}"/>
              </a:ext>
            </a:extLst>
          </p:cNvPr>
          <p:cNvSpPr txBox="1">
            <a:spLocks/>
          </p:cNvSpPr>
          <p:nvPr/>
        </p:nvSpPr>
        <p:spPr bwMode="auto">
          <a:xfrm>
            <a:off x="5191098" y="3131757"/>
            <a:ext cx="53594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marL="288925" indent="-288925" defTabSz="91440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NMR Lab: </a:t>
            </a:r>
            <a:r>
              <a:rPr lang="en-US" sz="1600" dirty="0">
                <a:solidFill>
                  <a:schemeClr val="bg1"/>
                </a:solidFill>
                <a:latin typeface="BlairMdITC TT-Medium" pitchFamily="-112" charset="0"/>
              </a:rPr>
              <a:t>Solid-State and Solution NMR 700, 600, 2 x 500, 400 and 2 x 300 MHz</a:t>
            </a:r>
            <a:endParaRPr lang="en-US" sz="800" dirty="0">
              <a:solidFill>
                <a:schemeClr val="bg1"/>
              </a:solidFill>
              <a:latin typeface="BlairMdITC TT-Medium" pitchFamily="-112" charset="0"/>
            </a:endParaRPr>
          </a:p>
          <a:p>
            <a:pPr marL="288925" indent="-288925" defTabSz="91440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 err="1">
                <a:solidFill>
                  <a:srgbClr val="FFFFFF"/>
                </a:solidFill>
                <a:latin typeface="BlairMdITC TT-Medium" pitchFamily="-112" charset="0"/>
              </a:rPr>
              <a:t>MaC</a:t>
            </a: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AFM, DSC, TGA, SQUID, BET </a:t>
            </a:r>
            <a:endParaRPr lang="en-US" sz="800" dirty="0">
              <a:solidFill>
                <a:srgbClr val="FFFFFF"/>
              </a:solidFill>
              <a:latin typeface="BlairMdITC TT-Medium" pitchFamily="-112" charset="0"/>
            </a:endParaRP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Mass Spec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TOF, MALDI, GC, ICP, LC</a:t>
            </a:r>
          </a:p>
          <a:p>
            <a:pPr marL="288925" indent="-288925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X-Ray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3 x powder, 2 x Crystal, Fluorescence</a:t>
            </a:r>
          </a:p>
          <a:p>
            <a:pPr marL="288925" indent="-288925" defTabSz="914400" eaLnBrk="0" hangingPunct="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Spectroscopy Lab: </a:t>
            </a:r>
            <a:r>
              <a:rPr lang="en-US" sz="1600" dirty="0">
                <a:solidFill>
                  <a:srgbClr val="FFFFFF"/>
                </a:solidFill>
                <a:latin typeface="BlairMdITC TT-Medium" pitchFamily="-112" charset="0"/>
              </a:rPr>
              <a:t>SS and TR spectroscopy, quantum yield, Raman/IR</a:t>
            </a:r>
          </a:p>
          <a:p>
            <a:pPr marL="288925" indent="-288925" defTabSz="914400" eaLnBrk="0" hangingPunct="0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BlairMdITC TT-Medium" pitchFamily="-112" charset="0"/>
              </a:rPr>
              <a:t>Glass Blower, Machine, and Electrical Shop</a:t>
            </a:r>
            <a:endParaRPr lang="en-US" sz="1700" dirty="0">
              <a:solidFill>
                <a:srgbClr val="FFFFFF"/>
              </a:solidFill>
              <a:latin typeface="BlairMdITC TT-Medium" pitchFamily="-112" charset="0"/>
            </a:endParaRPr>
          </a:p>
        </p:txBody>
      </p:sp>
      <p:pic>
        <p:nvPicPr>
          <p:cNvPr id="15" name="Picture 25" descr="C:\Users\Vastib\Documents\FSU\FSU Administrative\Chemistry Department\Committee\Website\instruments and machine shop\P1110820.jpg">
            <a:extLst>
              <a:ext uri="{FF2B5EF4-FFF2-40B4-BE49-F238E27FC236}">
                <a16:creationId xmlns:a16="http://schemas.microsoft.com/office/drawing/2014/main" id="{8A2564C6-63B5-C661-D9AA-9EAC2494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9541"/>
          <a:stretch>
            <a:fillRect/>
          </a:stretch>
        </p:blipFill>
        <p:spPr bwMode="auto">
          <a:xfrm>
            <a:off x="1654148" y="4384675"/>
            <a:ext cx="343693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ABDF6C8-2C52-32C2-62C3-A1E141AD9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792" t="-4019" b="23067"/>
          <a:stretch/>
        </p:blipFill>
        <p:spPr bwMode="auto">
          <a:xfrm>
            <a:off x="1634644" y="-125367"/>
            <a:ext cx="3437392" cy="201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3112C8-6554-A3BB-BD18-005A77CEA11E}"/>
              </a:ext>
            </a:extLst>
          </p:cNvPr>
          <p:cNvSpPr/>
          <p:nvPr/>
        </p:nvSpPr>
        <p:spPr>
          <a:xfrm>
            <a:off x="10684625" y="-243529"/>
            <a:ext cx="1580469" cy="771475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4B198-68F7-79FA-09BF-6D72A46F4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2" r="13096"/>
          <a:stretch/>
        </p:blipFill>
        <p:spPr>
          <a:xfrm>
            <a:off x="5165205" y="-50292"/>
            <a:ext cx="5527668" cy="2793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53EB75-9F6C-5AF1-E8B3-8209FE5A54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1" r="13519"/>
          <a:stretch/>
        </p:blipFill>
        <p:spPr>
          <a:xfrm>
            <a:off x="1641502" y="2057533"/>
            <a:ext cx="3437391" cy="2155558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1BDFEE6-E5BA-8B45-87D0-A4BF3A08E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b="33392"/>
          <a:stretch/>
        </p:blipFill>
        <p:spPr bwMode="auto">
          <a:xfrm>
            <a:off x="1654148" y="-8992"/>
            <a:ext cx="3417888" cy="18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1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6F476-7330-77AF-7CE1-F297D55C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48" y="1862910"/>
            <a:ext cx="6080760" cy="4502101"/>
          </a:xfrm>
          <a:prstGeom prst="rect">
            <a:avLst/>
          </a:prstGeom>
        </p:spPr>
      </p:pic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5224158" cy="847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1DEB9-4830-579E-86D6-7CCD0EE6D189}"/>
              </a:ext>
            </a:extLst>
          </p:cNvPr>
          <p:cNvSpPr txBox="1"/>
          <p:nvPr/>
        </p:nvSpPr>
        <p:spPr>
          <a:xfrm>
            <a:off x="2104293" y="6315911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Find at least two faculty that you would be excited to work with!</a:t>
            </a:r>
          </a:p>
        </p:txBody>
      </p:sp>
    </p:spTree>
    <p:extLst>
      <p:ext uri="{BB962C8B-B14F-4D97-AF65-F5344CB8AC3E}">
        <p14:creationId xmlns:p14="http://schemas.microsoft.com/office/powerpoint/2010/main" val="350221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49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8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GRE (some schools)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17E82-1365-13A7-607D-EA07B6462631}"/>
              </a:ext>
            </a:extLst>
          </p:cNvPr>
          <p:cNvSpPr txBox="1"/>
          <p:nvPr/>
        </p:nvSpPr>
        <p:spPr>
          <a:xfrm>
            <a:off x="4583723" y="2157046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Lower-level vs. upper-level GPA</a:t>
            </a:r>
          </a:p>
          <a:p>
            <a:r>
              <a:rPr lang="en-US" dirty="0"/>
              <a:t>Check for minimum GPA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F54D3-3132-FD9A-E336-EDF74D398BA0}"/>
              </a:ext>
            </a:extLst>
          </p:cNvPr>
          <p:cNvSpPr txBox="1"/>
          <p:nvPr/>
        </p:nvSpPr>
        <p:spPr>
          <a:xfrm>
            <a:off x="4583722" y="3141003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 research experience</a:t>
            </a:r>
          </a:p>
          <a:p>
            <a:r>
              <a:rPr lang="en-US" dirty="0"/>
              <a:t>Publications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4C7D7-9A64-ADD1-C49C-7544EE3DEF98}"/>
              </a:ext>
            </a:extLst>
          </p:cNvPr>
          <p:cNvSpPr txBox="1"/>
          <p:nvPr/>
        </p:nvSpPr>
        <p:spPr>
          <a:xfrm>
            <a:off x="4583721" y="4115536"/>
            <a:ext cx="349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Ideally people that know you well</a:t>
            </a:r>
          </a:p>
          <a:p>
            <a:r>
              <a:rPr lang="en-US" dirty="0"/>
              <a:t>From research advisor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630AA-7679-C9F3-26A4-E4EC9A17D8DC}"/>
              </a:ext>
            </a:extLst>
          </p:cNvPr>
          <p:cNvSpPr txBox="1"/>
          <p:nvPr/>
        </p:nvSpPr>
        <p:spPr>
          <a:xfrm>
            <a:off x="4583721" y="5055286"/>
            <a:ext cx="430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Faculty/research interests</a:t>
            </a:r>
          </a:p>
          <a:p>
            <a:r>
              <a:rPr lang="en-US" dirty="0"/>
              <a:t>Address any shortcoming in your app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A74F9-3EE2-A104-13EE-3F8ED547CDBC}"/>
              </a:ext>
            </a:extLst>
          </p:cNvPr>
          <p:cNvSpPr txBox="1"/>
          <p:nvPr/>
        </p:nvSpPr>
        <p:spPr>
          <a:xfrm>
            <a:off x="4583721" y="6110315"/>
            <a:ext cx="430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and less common</a:t>
            </a:r>
          </a:p>
        </p:txBody>
      </p:sp>
    </p:spTree>
    <p:extLst>
      <p:ext uri="{BB962C8B-B14F-4D97-AF65-F5344CB8AC3E}">
        <p14:creationId xmlns:p14="http://schemas.microsoft.com/office/powerpoint/2010/main" val="40713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26721"/>
            <a:ext cx="10143027" cy="1082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Graduate Admissions Committee (6 members)</a:t>
            </a:r>
          </a:p>
          <a:p>
            <a:pPr marL="1997075" indent="0">
              <a:lnSpc>
                <a:spcPct val="100000"/>
              </a:lnSpc>
              <a:spcBef>
                <a:spcPts val="0"/>
              </a:spcBef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D4ED7B-42E7-8E8F-3EED-D115F708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55" y="2309447"/>
            <a:ext cx="6225719" cy="325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5D45BBB-6ED5-961D-99B5-1D0C3F43E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96058"/>
              </p:ext>
            </p:extLst>
          </p:nvPr>
        </p:nvGraphicFramePr>
        <p:xfrm>
          <a:off x="6256949" y="2778464"/>
          <a:ext cx="5085790" cy="354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5" imgW="14844240" imgH="10336320" progId="">
                  <p:embed/>
                </p:oleObj>
              </mc:Choice>
              <mc:Fallback>
                <p:oleObj r:id="rId5" imgW="14844240" imgH="1033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6949" y="2778464"/>
                        <a:ext cx="5085790" cy="3540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E716B1-1753-5229-B505-200D3457B9FE}"/>
              </a:ext>
            </a:extLst>
          </p:cNvPr>
          <p:cNvSpPr/>
          <p:nvPr/>
        </p:nvSpPr>
        <p:spPr>
          <a:xfrm>
            <a:off x="3708449" y="3648595"/>
            <a:ext cx="5693458" cy="1157864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Then you get an unofficial admissions email and/or phone call!</a:t>
            </a:r>
          </a:p>
        </p:txBody>
      </p:sp>
    </p:spTree>
    <p:extLst>
      <p:ext uri="{BB962C8B-B14F-4D97-AF65-F5344CB8AC3E}">
        <p14:creationId xmlns:p14="http://schemas.microsoft.com/office/powerpoint/2010/main" val="37116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64820"/>
            <a:ext cx="6921135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1) Application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2) Deciding where to apply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3) The application/admission process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4) Graduate school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5) Graduate school summary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6) After your Ph.D.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Graduate School Demystified: Outline</a:t>
            </a:r>
          </a:p>
        </p:txBody>
      </p:sp>
    </p:spTree>
    <p:extLst>
      <p:ext uri="{BB962C8B-B14F-4D97-AF65-F5344CB8AC3E}">
        <p14:creationId xmlns:p14="http://schemas.microsoft.com/office/powerpoint/2010/main" val="307848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/>
          </p:cNvSpPr>
          <p:nvPr/>
        </p:nvSpPr>
        <p:spPr bwMode="auto">
          <a:xfrm>
            <a:off x="-3099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1"/>
            <a:ext cx="6596580" cy="58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466093-6E90-6C3C-3F74-862D264AD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526" y="1767363"/>
            <a:ext cx="4312568" cy="500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CD6921-1D95-0AE0-DEA2-420C2A9FC37A}"/>
              </a:ext>
            </a:extLst>
          </p:cNvPr>
          <p:cNvSpPr txBox="1">
            <a:spLocks/>
          </p:cNvSpPr>
          <p:nvPr/>
        </p:nvSpPr>
        <p:spPr>
          <a:xfrm>
            <a:off x="6209747" y="3924802"/>
            <a:ext cx="4877353" cy="3194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800" u="sng" dirty="0">
                <a:latin typeface="BlairMdITC TT-Medium" pitchFamily="-112" charset="0"/>
              </a:rPr>
              <a:t>Research goal is to find:</a:t>
            </a:r>
            <a:r>
              <a:rPr lang="en-US" sz="1600" u="sng" dirty="0">
                <a:latin typeface="BlairMdITC TT-Medium" pitchFamily="-112" charset="0"/>
              </a:rPr>
              <a:t> 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1) someone you want to work for.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2) a group you want to work with.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3) project/goal alignment.</a:t>
            </a:r>
          </a:p>
          <a:p>
            <a:pPr marL="571500" indent="-3365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4) something you would like to do on a daily basis.</a:t>
            </a:r>
            <a:endParaRPr lang="en-US" sz="1600" dirty="0">
              <a:latin typeface="BlairMdITC TT-Medium" pitchFamily="-11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FDDC14-6751-9ECF-A349-23F68B971220}"/>
              </a:ext>
            </a:extLst>
          </p:cNvPr>
          <p:cNvSpPr txBox="1">
            <a:spLocks/>
          </p:cNvSpPr>
          <p:nvPr/>
        </p:nvSpPr>
        <p:spPr>
          <a:xfrm>
            <a:off x="6203397" y="1694454"/>
            <a:ext cx="5920153" cy="2267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800" u="sng" dirty="0">
                <a:latin typeface="BlairMdITC TT-Medium" pitchFamily="-112" charset="0"/>
              </a:rPr>
              <a:t>General Goals:</a:t>
            </a:r>
            <a:r>
              <a:rPr lang="en-US" sz="1600" u="sng" dirty="0">
                <a:latin typeface="BlairMdITC TT-Medium" pitchFamily="-112" charset="0"/>
              </a:rPr>
              <a:t> 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Experience the town/university.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Get a feel for the department culture.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166938" algn="l"/>
              </a:tabLst>
            </a:pPr>
            <a:r>
              <a:rPr lang="en-US" sz="2400" dirty="0">
                <a:latin typeface="BlairMdITC TT-Medium" pitchFamily="-112" charset="0"/>
              </a:rPr>
              <a:t>Get your questions answered. </a:t>
            </a:r>
            <a:endParaRPr lang="en-US" sz="16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5D17F3-A1E0-A69A-0235-9C7B4517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50" y="4672769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5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3175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7E6762-C0A0-EF38-9664-2DF36726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68" y="1856381"/>
            <a:ext cx="5040632" cy="464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74F24-3782-3310-71ED-22781FCD3E2C}"/>
              </a:ext>
            </a:extLst>
          </p:cNvPr>
          <p:cNvSpPr txBox="1"/>
          <p:nvPr/>
        </p:nvSpPr>
        <p:spPr>
          <a:xfrm>
            <a:off x="7043875" y="2213571"/>
            <a:ext cx="471713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“Students are under no obligation to respond to offers of financial support prior to April 15”</a:t>
            </a:r>
          </a:p>
          <a:p>
            <a:endParaRPr lang="en-US" sz="2000" dirty="0"/>
          </a:p>
          <a:p>
            <a:r>
              <a:rPr lang="en-US" sz="2000" dirty="0"/>
              <a:t>“[If a person accepts on offer but wants to change] the applicant must first inform the program that they are withdrawing or resigning from…Once they have informed the program that they are withdrawing, they then can accept any other offers.”</a:t>
            </a:r>
          </a:p>
        </p:txBody>
      </p:sp>
    </p:spTree>
    <p:extLst>
      <p:ext uri="{BB962C8B-B14F-4D97-AF65-F5344CB8AC3E}">
        <p14:creationId xmlns:p14="http://schemas.microsoft.com/office/powerpoint/2010/main" val="15297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F506869-253E-A1F5-5DEF-131777B96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91" y="1125416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9E09A7BE-494E-5D09-CB97-550CD2ADB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66" y="3930225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A95D17F3-A1E0-A69A-0235-9C7B45172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50" y="4672769"/>
            <a:ext cx="602159" cy="688837"/>
          </a:xfrm>
          <a:prstGeom prst="rect">
            <a:avLst/>
          </a:prstGeom>
        </p:spPr>
      </p:pic>
      <p:pic>
        <p:nvPicPr>
          <p:cNvPr id="9" name="Picture 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3A196A7-D822-2D10-6EAA-EE640ACC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22" y="5388165"/>
            <a:ext cx="602159" cy="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2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1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679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AE33D-7213-F71C-81A2-49CE0D96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11" y="1772509"/>
            <a:ext cx="3657600" cy="404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896CAE-23EC-4FA1-CCFB-7BB5DF0D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111" y="3100770"/>
            <a:ext cx="3657600" cy="343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1A6B0-53A3-07E3-25B1-D9A9C8E3BF2C}"/>
              </a:ext>
            </a:extLst>
          </p:cNvPr>
          <p:cNvSpPr txBox="1"/>
          <p:nvPr/>
        </p:nvSpPr>
        <p:spPr>
          <a:xfrm>
            <a:off x="7068051" y="1828954"/>
            <a:ext cx="501835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Intake paperwork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Safety Training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TA Training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Teaching Tips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Faculty Research Presentations</a:t>
            </a:r>
          </a:p>
          <a:p>
            <a:pPr marL="338138" indent="-338138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and more…</a:t>
            </a:r>
          </a:p>
          <a:p>
            <a:pPr marL="1320800" indent="-1320800"/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135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  (2 or 3 per semester)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DC4FB-40B6-8DE3-9E8F-68F92329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96" y="1862910"/>
            <a:ext cx="4378559" cy="4703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47BFD7-6E3B-7CBB-E1B3-39187C8A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21" y="1862910"/>
            <a:ext cx="4379976" cy="474143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F4C88F-E536-E892-91A4-3DCCF4BF3E51}"/>
              </a:ext>
            </a:extLst>
          </p:cNvPr>
          <p:cNvSpPr/>
          <p:nvPr/>
        </p:nvSpPr>
        <p:spPr>
          <a:xfrm>
            <a:off x="2879294" y="5397508"/>
            <a:ext cx="6822134" cy="652472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completing 5 classes, research focused!</a:t>
            </a:r>
          </a:p>
        </p:txBody>
      </p:sp>
    </p:spTree>
    <p:extLst>
      <p:ext uri="{BB962C8B-B14F-4D97-AF65-F5344CB8AC3E}">
        <p14:creationId xmlns:p14="http://schemas.microsoft.com/office/powerpoint/2010/main" val="90111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D448A9B-5256-DB57-B807-E05410EF7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04" y="1741321"/>
            <a:ext cx="3887703" cy="503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FB9DE-AE2E-20A1-F0D2-BF582CAC64CA}"/>
              </a:ext>
            </a:extLst>
          </p:cNvPr>
          <p:cNvSpPr txBox="1"/>
          <p:nvPr/>
        </p:nvSpPr>
        <p:spPr>
          <a:xfrm>
            <a:off x="6096000" y="2248495"/>
            <a:ext cx="57901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Phase 1) Meet with at least 3 faculty members. (by end of Sept.)</a:t>
            </a:r>
          </a:p>
          <a:p>
            <a:pPr marL="1320800" indent="-1320800"/>
            <a:endParaRPr lang="en-US" sz="2800" dirty="0"/>
          </a:p>
          <a:p>
            <a:pPr marL="1320800" indent="-1320800"/>
            <a:r>
              <a:rPr lang="en-US" sz="2800" dirty="0"/>
              <a:t>Phase 2) Do 2 or 3 lab explorations. (by end of Oct.)</a:t>
            </a:r>
          </a:p>
          <a:p>
            <a:pPr marL="1320800" indent="-1320800"/>
            <a:endParaRPr lang="en-US" sz="2800" dirty="0"/>
          </a:p>
          <a:p>
            <a:pPr marL="1320800" indent="-1320800"/>
            <a:r>
              <a:rPr lang="en-US" sz="2800" dirty="0"/>
              <a:t>Phase 3) Group selection.</a:t>
            </a:r>
          </a:p>
          <a:p>
            <a:pPr marL="1320800" indent="-1320800"/>
            <a:r>
              <a:rPr lang="en-US" sz="2800" dirty="0"/>
              <a:t>	(by start of Nov.)</a:t>
            </a:r>
          </a:p>
          <a:p>
            <a:pPr marL="1320800" indent="-1320800"/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Undergraduate Teaching Assistant – Department of Chemistry">
            <a:extLst>
              <a:ext uri="{FF2B5EF4-FFF2-40B4-BE49-F238E27FC236}">
                <a16:creationId xmlns:a16="http://schemas.microsoft.com/office/drawing/2014/main" id="{E2B80096-EDAC-F2B3-C88D-39184127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4" y="2413878"/>
            <a:ext cx="4367706" cy="3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5C148-B98C-E2DA-44E7-09EE196DFA24}"/>
              </a:ext>
            </a:extLst>
          </p:cNvPr>
          <p:cNvSpPr txBox="1"/>
          <p:nvPr/>
        </p:nvSpPr>
        <p:spPr>
          <a:xfrm>
            <a:off x="1641229" y="5453965"/>
            <a:ext cx="4196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Monitor 2-3 labs per week.</a:t>
            </a:r>
          </a:p>
          <a:p>
            <a:pPr marL="1320800" indent="-1320800"/>
            <a:r>
              <a:rPr lang="en-US" sz="2800" dirty="0"/>
              <a:t>Office hours + lab grading.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0FF862-67E4-1B55-8A31-6D22B11C35EE}"/>
              </a:ext>
            </a:extLst>
          </p:cNvPr>
          <p:cNvSpPr txBox="1">
            <a:spLocks/>
          </p:cNvSpPr>
          <p:nvPr/>
        </p:nvSpPr>
        <p:spPr>
          <a:xfrm>
            <a:off x="1540004" y="2052422"/>
            <a:ext cx="4367706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Laboratory 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C162CD-04AA-3BC6-8B04-611F54524685}"/>
              </a:ext>
            </a:extLst>
          </p:cNvPr>
          <p:cNvSpPr txBox="1">
            <a:spLocks/>
          </p:cNvSpPr>
          <p:nvPr/>
        </p:nvSpPr>
        <p:spPr>
          <a:xfrm>
            <a:off x="6296015" y="2062098"/>
            <a:ext cx="4514135" cy="58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Recitation TA</a:t>
            </a:r>
          </a:p>
        </p:txBody>
      </p:sp>
      <p:pic>
        <p:nvPicPr>
          <p:cNvPr id="1028" name="Picture 4" descr="Teaching Tidbits: 5 Ways to go Beyond Recitation">
            <a:extLst>
              <a:ext uri="{FF2B5EF4-FFF2-40B4-BE49-F238E27FC236}">
                <a16:creationId xmlns:a16="http://schemas.microsoft.com/office/drawing/2014/main" id="{F3A969C4-27B0-6FCB-8DAF-7C7F3231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15" y="2413877"/>
            <a:ext cx="4514135" cy="30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644F4B-8009-DF74-A2CF-62AFB76FE6BD}"/>
              </a:ext>
            </a:extLst>
          </p:cNvPr>
          <p:cNvSpPr txBox="1"/>
          <p:nvPr/>
        </p:nvSpPr>
        <p:spPr>
          <a:xfrm>
            <a:off x="6353911" y="5447647"/>
            <a:ext cx="5016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20800" indent="-1320800"/>
            <a:r>
              <a:rPr lang="en-US" sz="2800" dirty="0"/>
              <a:t>3 x 1 hour classroom periods.</a:t>
            </a:r>
          </a:p>
          <a:p>
            <a:pPr marL="1320800" indent="-1320800"/>
            <a:r>
              <a:rPr lang="en-US" sz="2800" dirty="0"/>
              <a:t>Office hours + exam grading.</a:t>
            </a:r>
          </a:p>
        </p:txBody>
      </p:sp>
    </p:spTree>
    <p:extLst>
      <p:ext uri="{BB962C8B-B14F-4D97-AF65-F5344CB8AC3E}">
        <p14:creationId xmlns:p14="http://schemas.microsoft.com/office/powerpoint/2010/main" val="16094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5" y="1226720"/>
            <a:ext cx="6596580" cy="651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Dec 1-15: </a:t>
            </a:r>
            <a:r>
              <a:rPr lang="en-US" sz="3200" dirty="0">
                <a:latin typeface="BlairMdITC TT-Medium" pitchFamily="-112" charset="0"/>
              </a:rPr>
              <a:t>Application Deadline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Transcript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CV/Resume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3 letters of rec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Cover letter</a:t>
            </a:r>
          </a:p>
          <a:p>
            <a:pPr marL="2224088" indent="-227013">
              <a:lnSpc>
                <a:spcPct val="100000"/>
              </a:lnSpc>
              <a:spcBef>
                <a:spcPts val="0"/>
              </a:spcBef>
              <a:tabLst>
                <a:tab pos="2060575" algn="l"/>
              </a:tabLst>
            </a:pPr>
            <a:r>
              <a:rPr lang="en-US" sz="2800" dirty="0">
                <a:latin typeface="BlairMdITC TT-Medium" pitchFamily="-112" charset="0"/>
              </a:rPr>
              <a:t>GRE (some schools)</a:t>
            </a:r>
          </a:p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Late Dec-Feb: </a:t>
            </a:r>
            <a:r>
              <a:rPr lang="en-US" sz="3200" dirty="0">
                <a:latin typeface="BlairMdITC TT-Medium" pitchFamily="-112" charset="0"/>
              </a:rPr>
              <a:t>Admissions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Feb and Mar:</a:t>
            </a:r>
            <a:r>
              <a:rPr lang="en-US" sz="3200" dirty="0">
                <a:latin typeface="BlairMdITC TT-Medium" pitchFamily="-112" charset="0"/>
              </a:rPr>
              <a:t> Visitation Weekends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April 15th:</a:t>
            </a:r>
            <a:r>
              <a:rPr lang="en-US" sz="3200" dirty="0">
                <a:latin typeface="BlairMdITC TT-Medium" pitchFamily="-112" charset="0"/>
              </a:rPr>
              <a:t> Decision Deadline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Early August</a:t>
            </a:r>
            <a:r>
              <a:rPr lang="en-US" sz="3200" dirty="0">
                <a:latin typeface="BlairMdITC TT-Medium" pitchFamily="-112" charset="0"/>
              </a:rPr>
              <a:t>: Start Date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Applying for Graduate School in Chemistry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47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EF4C0B2A-79CA-36F4-6C87-72998BE8C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5" y="4046591"/>
            <a:ext cx="4593265" cy="26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710B8BA8-62F3-9377-4415-4FC885BD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20" y="1692314"/>
            <a:ext cx="4781950" cy="271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42215-F7D7-4B2C-829C-8DA9FD451A94}"/>
              </a:ext>
            </a:extLst>
          </p:cNvPr>
          <p:cNvSpPr txBox="1"/>
          <p:nvPr/>
        </p:nvSpPr>
        <p:spPr>
          <a:xfrm>
            <a:off x="7772400" y="2600537"/>
            <a:ext cx="4236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Area seminar (open to all)</a:t>
            </a:r>
          </a:p>
          <a:p>
            <a:endParaRPr lang="en-US" sz="2400" dirty="0"/>
          </a:p>
          <a:p>
            <a:r>
              <a:rPr lang="en-US" sz="2400" dirty="0"/>
              <a:t>20-minute presentation</a:t>
            </a:r>
          </a:p>
          <a:p>
            <a:r>
              <a:rPr lang="en-US" sz="2400" dirty="0"/>
              <a:t>5-10 minutes for questions</a:t>
            </a:r>
          </a:p>
          <a:p>
            <a:endParaRPr lang="en-US" sz="2400" dirty="0"/>
          </a:p>
          <a:p>
            <a:r>
              <a:rPr lang="en-US" sz="2400" dirty="0"/>
              <a:t>Introduction to your research.</a:t>
            </a:r>
          </a:p>
          <a:p>
            <a:r>
              <a:rPr lang="en-US" sz="2400" dirty="0"/>
              <a:t>Some preliminary results.</a:t>
            </a:r>
          </a:p>
        </p:txBody>
      </p:sp>
    </p:spTree>
    <p:extLst>
      <p:ext uri="{BB962C8B-B14F-4D97-AF65-F5344CB8AC3E}">
        <p14:creationId xmlns:p14="http://schemas.microsoft.com/office/powerpoint/2010/main" val="978851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(Fall)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endParaRPr lang="en-US" sz="3200" dirty="0">
              <a:latin typeface="BlairMdITC TT-Medium" pitchFamily="-112" charset="0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5F576-7C43-0B91-EE0D-7D9EBD0C3D03}"/>
              </a:ext>
            </a:extLst>
          </p:cNvPr>
          <p:cNvSpPr txBox="1"/>
          <p:nvPr/>
        </p:nvSpPr>
        <p:spPr>
          <a:xfrm>
            <a:off x="1865733" y="1925558"/>
            <a:ext cx="90477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Candidacy Exam (only committee members):</a:t>
            </a:r>
          </a:p>
          <a:p>
            <a:pPr marL="457200" indent="-336550">
              <a:buAutoNum type="arabicParenR"/>
            </a:pPr>
            <a:r>
              <a:rPr lang="en-US" sz="2800" dirty="0"/>
              <a:t>Written Component (i.e., Research Proposal) 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&lt;12 pages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style of an NSF or NIH R01 proposal </a:t>
            </a:r>
          </a:p>
          <a:p>
            <a:pPr marL="806450" lvl="1" indent="-228600">
              <a:buFont typeface="Arial" panose="020B0604020202020204" pitchFamily="34" charset="0"/>
              <a:buChar char="•"/>
            </a:pPr>
            <a:r>
              <a:rPr lang="en-US" sz="2800" dirty="0"/>
              <a:t>aims, rationale, background, preliminary data, </a:t>
            </a:r>
          </a:p>
          <a:p>
            <a:pPr marL="806450" lvl="1" indent="-228600"/>
            <a:r>
              <a:rPr lang="en-US" sz="2800" dirty="0"/>
              <a:t>		and future work for the Ph.D. </a:t>
            </a:r>
          </a:p>
          <a:p>
            <a:pPr marL="342900" indent="-342900">
              <a:buAutoNum type="arabicParenR"/>
            </a:pPr>
            <a:endParaRPr lang="en-US" sz="2800" dirty="0"/>
          </a:p>
          <a:p>
            <a:pPr marL="457200" indent="-336550">
              <a:buAutoNum type="arabicParenR"/>
            </a:pPr>
            <a:r>
              <a:rPr lang="en-US" sz="2800" dirty="0"/>
              <a:t>Oral Component (~90 min. presentation; then questions)</a:t>
            </a:r>
          </a:p>
          <a:p>
            <a:r>
              <a:rPr lang="en-US" sz="2800" dirty="0"/>
              <a:t>	(a) Defense of research proposal (30-40 min.)</a:t>
            </a:r>
          </a:p>
          <a:p>
            <a:r>
              <a:rPr lang="en-US" sz="2800" dirty="0"/>
              <a:t>	(b) Defense of fundamental knowledge in chemistry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0A5080-5EC8-947E-A2FD-823192546215}"/>
              </a:ext>
            </a:extLst>
          </p:cNvPr>
          <p:cNvSpPr/>
          <p:nvPr/>
        </p:nvSpPr>
        <p:spPr>
          <a:xfrm>
            <a:off x="3727652" y="3837430"/>
            <a:ext cx="4736695" cy="1399160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you pass, you are officially a Ph.D. candidate!</a:t>
            </a:r>
          </a:p>
          <a:p>
            <a:pPr algn="ctr"/>
            <a:r>
              <a:rPr lang="en-US" sz="2000" dirty="0"/>
              <a:t>(and receive your M.S. if you want it) </a:t>
            </a:r>
          </a:p>
        </p:txBody>
      </p:sp>
    </p:spTree>
    <p:extLst>
      <p:ext uri="{BB962C8B-B14F-4D97-AF65-F5344CB8AC3E}">
        <p14:creationId xmlns:p14="http://schemas.microsoft.com/office/powerpoint/2010/main" val="365887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7D38933-3FFE-B43C-2FA4-8966F3E2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93" y="2646790"/>
            <a:ext cx="2925358" cy="347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F2921E91-AD54-E969-9745-57B73DC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8" y="2650293"/>
            <a:ext cx="3195142" cy="3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6917D-10C1-CEDF-7107-6F1012D588D5}"/>
              </a:ext>
            </a:extLst>
          </p:cNvPr>
          <p:cNvSpPr txBox="1"/>
          <p:nvPr/>
        </p:nvSpPr>
        <p:spPr>
          <a:xfrm>
            <a:off x="4373880" y="3220600"/>
            <a:ext cx="4236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Area seminar (open to all)</a:t>
            </a:r>
          </a:p>
          <a:p>
            <a:endParaRPr lang="en-US" sz="2400" dirty="0"/>
          </a:p>
          <a:p>
            <a:r>
              <a:rPr lang="en-US" sz="2400" dirty="0"/>
              <a:t>40-50 minute presentation</a:t>
            </a:r>
          </a:p>
          <a:p>
            <a:r>
              <a:rPr lang="en-US" sz="2400" dirty="0"/>
              <a:t>10-20 minutes for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AC220-8B9E-8267-0F26-7BC32519A5AE}"/>
              </a:ext>
            </a:extLst>
          </p:cNvPr>
          <p:cNvSpPr txBox="1"/>
          <p:nvPr/>
        </p:nvSpPr>
        <p:spPr>
          <a:xfrm>
            <a:off x="1009651" y="1681048"/>
            <a:ext cx="10902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“The Data Defense will demonstrate to the Ph.D. committee that the Ph.D. candidate has collected sufficient data of adequate quality to assemble the dissertation.”</a:t>
            </a:r>
          </a:p>
        </p:txBody>
      </p:sp>
    </p:spTree>
    <p:extLst>
      <p:ext uri="{BB962C8B-B14F-4D97-AF65-F5344CB8AC3E}">
        <p14:creationId xmlns:p14="http://schemas.microsoft.com/office/powerpoint/2010/main" val="40760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339" y="-62001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2EED889D-2A11-E87E-5E9F-3C9E8995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8" y="1817219"/>
            <a:ext cx="4627484" cy="264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A2B83A85-C49F-79EA-DF6E-F78EFE39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05" y="3535854"/>
            <a:ext cx="3244360" cy="324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3E45C7-7817-4E6F-B098-5FB17643FFC1}"/>
              </a:ext>
            </a:extLst>
          </p:cNvPr>
          <p:cNvSpPr txBox="1"/>
          <p:nvPr/>
        </p:nvSpPr>
        <p:spPr>
          <a:xfrm>
            <a:off x="1012408" y="4567576"/>
            <a:ext cx="462748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/>
              <a:t>Defense: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Open, 50 min presentation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10 min. for ? from audience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30-60 min. ? from the committee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A96AA5-915C-BC1B-8278-5208ECE85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1" r="22769"/>
          <a:stretch/>
        </p:blipFill>
        <p:spPr>
          <a:xfrm>
            <a:off x="9047565" y="3915482"/>
            <a:ext cx="3108960" cy="247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B6B22-E37D-BDF6-ACC6-F2385D309624}"/>
              </a:ext>
            </a:extLst>
          </p:cNvPr>
          <p:cNvSpPr txBox="1"/>
          <p:nvPr/>
        </p:nvSpPr>
        <p:spPr>
          <a:xfrm>
            <a:off x="6141552" y="1599844"/>
            <a:ext cx="587264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/>
              <a:t>Thesis/Dissertation: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A compilation of your graduate research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Highlights a unique contribution to science</a:t>
            </a:r>
          </a:p>
          <a:p>
            <a:pPr marL="228600">
              <a:spcAft>
                <a:spcPts val="600"/>
              </a:spcAft>
            </a:pPr>
            <a:r>
              <a:rPr lang="en-US" sz="2400" dirty="0"/>
              <a:t>Typically, 100-300 pages</a:t>
            </a:r>
          </a:p>
        </p:txBody>
      </p:sp>
    </p:spTree>
    <p:extLst>
      <p:ext uri="{BB962C8B-B14F-4D97-AF65-F5344CB8AC3E}">
        <p14:creationId xmlns:p14="http://schemas.microsoft.com/office/powerpoint/2010/main" val="27862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937819" y="1301458"/>
            <a:ext cx="9660947" cy="5645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Aft>
                <a:spcPts val="3000"/>
              </a:spcAft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weeks 	Orientation</a:t>
            </a:r>
            <a:endParaRPr lang="en-US" sz="3200" b="1" dirty="0">
              <a:latin typeface="BlairMdITC TT-Medium" pitchFamily="-112" charset="0"/>
            </a:endParaRP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5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Classes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Sem.	Lab Exploration and Choosing an Advisor 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1</a:t>
            </a:r>
            <a:r>
              <a:rPr lang="en-US" sz="3200" b="1" baseline="30000" dirty="0">
                <a:latin typeface="BlairMdITC TT-Medium" pitchFamily="-112" charset="0"/>
              </a:rPr>
              <a:t>st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Teaching Assistant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2</a:t>
            </a:r>
            <a:r>
              <a:rPr lang="en-US" sz="3200" b="1" baseline="30000" dirty="0">
                <a:latin typeface="BlairMdITC TT-Medium" pitchFamily="-112" charset="0"/>
              </a:rPr>
              <a:t>nd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Research Presentation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3</a:t>
            </a:r>
            <a:r>
              <a:rPr lang="en-US" sz="3200" b="1" baseline="30000" dirty="0">
                <a:latin typeface="BlairMdITC TT-Medium" pitchFamily="-112" charset="0"/>
              </a:rPr>
              <a:t>rd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Ph.D. candidacy exam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 	Data Defense</a:t>
            </a:r>
          </a:p>
          <a:p>
            <a:pPr>
              <a:lnSpc>
                <a:spcPts val="1900"/>
              </a:lnSpc>
              <a:spcAft>
                <a:spcPts val="3000"/>
              </a:spcAft>
              <a:buFont typeface="Arial" panose="020B0604020202020204" pitchFamily="34" charset="0"/>
              <a:buNone/>
              <a:tabLst>
                <a:tab pos="2060575" algn="l"/>
              </a:tabLst>
            </a:pPr>
            <a:r>
              <a:rPr lang="en-US" sz="3200" b="1" dirty="0">
                <a:latin typeface="BlairMdITC TT-Medium" pitchFamily="-112" charset="0"/>
              </a:rPr>
              <a:t>4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-6</a:t>
            </a:r>
            <a:r>
              <a:rPr lang="en-US" sz="3200" b="1" baseline="30000" dirty="0">
                <a:latin typeface="BlairMdITC TT-Medium" pitchFamily="-112" charset="0"/>
              </a:rPr>
              <a:t>th</a:t>
            </a:r>
            <a:r>
              <a:rPr lang="en-US" sz="3200" b="1" dirty="0">
                <a:latin typeface="BlairMdITC TT-Medium" pitchFamily="-112" charset="0"/>
              </a:rPr>
              <a:t> </a:t>
            </a:r>
            <a:r>
              <a:rPr lang="en-US" sz="3200" dirty="0">
                <a:latin typeface="BlairMdITC TT-Medium" pitchFamily="-112" charset="0"/>
              </a:rPr>
              <a:t>Year	Thesis and Defense</a:t>
            </a:r>
            <a:r>
              <a:rPr lang="en-US" sz="3200" b="1" dirty="0">
                <a:latin typeface="BlairMdITC TT-Medium" pitchFamily="-112" charset="0"/>
              </a:rPr>
              <a:t>  </a:t>
            </a:r>
            <a:r>
              <a:rPr lang="en-US" sz="3200" dirty="0">
                <a:latin typeface="BlairMdITC TT-Medium" pitchFamily="-112" charset="0"/>
              </a:rPr>
              <a:t>(average 5.2 years)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Timeline</a:t>
            </a:r>
            <a:endParaRPr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8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FBB5CB-CD91-E8EA-E2DF-EC3E4C47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583818"/>
            <a:ext cx="7353300" cy="57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D51A1-9184-5E3C-DA77-4B537D4CDBA4}"/>
              </a:ext>
            </a:extLst>
          </p:cNvPr>
          <p:cNvSpPr txBox="1"/>
          <p:nvPr/>
        </p:nvSpPr>
        <p:spPr>
          <a:xfrm>
            <a:off x="6254750" y="6415644"/>
            <a:ext cx="3422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Matthew Might, University of Utah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967C2-B681-DB15-335D-2FD86BEA8D5E}"/>
              </a:ext>
            </a:extLst>
          </p:cNvPr>
          <p:cNvSpPr txBox="1"/>
          <p:nvPr/>
        </p:nvSpPr>
        <p:spPr>
          <a:xfrm>
            <a:off x="1866900" y="69143"/>
            <a:ext cx="4813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Illustrated Guide to a Ph.D.</a:t>
            </a:r>
          </a:p>
        </p:txBody>
      </p:sp>
    </p:spTree>
    <p:extLst>
      <p:ext uri="{BB962C8B-B14F-4D97-AF65-F5344CB8AC3E}">
        <p14:creationId xmlns:p14="http://schemas.microsoft.com/office/powerpoint/2010/main" val="105399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BBD3-7309-9E5C-3F79-1D049560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5229899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400" dirty="0" err="1"/>
              <a:t>Ph.D</a:t>
            </a:r>
            <a:r>
              <a:rPr sz="4400" dirty="0"/>
              <a:t> </a:t>
            </a:r>
            <a:r>
              <a:rPr sz="4400" dirty="0">
                <a:solidFill>
                  <a:srgbClr val="FFFFFF"/>
                </a:solidFill>
              </a:rPr>
              <a:t>at FSU: </a:t>
            </a:r>
            <a:r>
              <a:rPr lang="en-US" sz="3600" dirty="0">
                <a:solidFill>
                  <a:srgbClr val="FFFFFF"/>
                </a:solidFill>
              </a:rPr>
              <a:t>Afterwards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FD570AA-0B33-D232-895B-81B16275C2F4}"/>
              </a:ext>
            </a:extLst>
          </p:cNvPr>
          <p:cNvSpPr txBox="1">
            <a:spLocks/>
          </p:cNvSpPr>
          <p:nvPr/>
        </p:nvSpPr>
        <p:spPr bwMode="auto">
          <a:xfrm>
            <a:off x="1363662" y="1112838"/>
            <a:ext cx="10828338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Industry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AstraZeneca, Hercules, Vertex Pharmaceuticals, Amgen, Applied Biosystems,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ThermoFinnigan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Nanostream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Ashland Chemical, PE Biosystems, Hoffman La Roche, General Dynamics, Bruker, DuPont CR&amp;D, Merck, Pfizer, Johnson &amp; Johnson, Waters, Rhône-Poulenc, Abbott Labs, Eli Lily, Varian NMR Inc.…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Government</a:t>
            </a:r>
          </a:p>
          <a:p>
            <a:pPr marL="461963" lvl="1" indent="-4763" defTabSz="914400" eaLnBrk="0" hangingPunct="0">
              <a:spcBef>
                <a:spcPct val="200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Scripps Fla.,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Batelle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 Pacific Northwest Nat’l Labs, NHMFL, Wright-Patterson AFB…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Academia: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MIT, U. of Michigan, U. of Minnesota, UC Irvine, U. of Maine,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École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libri" pitchFamily="-112" charset="0"/>
              </a:rPr>
              <a:t>Polytechnique</a:t>
            </a: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, Albert Einstein College of Medicine, Cornell University, Georgia State, Univ. at Alabama at Huntsville, Univ. of Maryland…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  <a:latin typeface="BlairMdITC TT-Medium" pitchFamily="-112" charset="0"/>
              </a:rPr>
              <a:t>Postdoctoral positions:</a:t>
            </a:r>
          </a:p>
          <a:p>
            <a:pPr marL="461963" lvl="1" indent="-4763" defTabSz="9144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None/>
            </a:pPr>
            <a:r>
              <a:rPr lang="en-US" sz="2400" i="1" dirty="0">
                <a:solidFill>
                  <a:srgbClr val="000000"/>
                </a:solidFill>
                <a:latin typeface="Calibri" pitchFamily="-112" charset="0"/>
              </a:rPr>
              <a:t>MIT, Cambridge, Caltech, Northwestern, NIH, …</a:t>
            </a:r>
          </a:p>
        </p:txBody>
      </p:sp>
      <p:sp>
        <p:nvSpPr>
          <p:cNvPr id="3" name="Down Arrow 5">
            <a:extLst>
              <a:ext uri="{FF2B5EF4-FFF2-40B4-BE49-F238E27FC236}">
                <a16:creationId xmlns:a16="http://schemas.microsoft.com/office/drawing/2014/main" id="{2E47F38F-1B0B-4656-45CF-F4B06BEBE14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3258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854AC4-1D4B-23B9-DBA6-80B5B0A734D8}"/>
              </a:ext>
            </a:extLst>
          </p:cNvPr>
          <p:cNvSpPr txBox="1">
            <a:spLocks/>
          </p:cNvSpPr>
          <p:nvPr/>
        </p:nvSpPr>
        <p:spPr>
          <a:xfrm>
            <a:off x="1791064" y="1264820"/>
            <a:ext cx="6921135" cy="535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1) Application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2) Deciding where to apply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3) The application/admission process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4) Graduate school timeline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5) Pushing the boundaries of knowledge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  <a:tabLst>
                <a:tab pos="2060575" algn="l"/>
              </a:tabLst>
            </a:pPr>
            <a:r>
              <a:rPr lang="en-US" sz="3200" dirty="0">
                <a:latin typeface="BlairMdITC TT-Medium" pitchFamily="-112" charset="0"/>
              </a:rPr>
              <a:t>6) After your Ph.D.</a:t>
            </a: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7" y="639187"/>
            <a:ext cx="10360603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Graduate School Demystified: Outline</a:t>
            </a:r>
          </a:p>
        </p:txBody>
      </p:sp>
      <p:pic>
        <p:nvPicPr>
          <p:cNvPr id="2" name="Picture 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001320F-B0CB-52DF-8BD3-AF67C384B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33" y="1178303"/>
            <a:ext cx="602159" cy="688837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4862874-AB54-8286-ABF0-13E0E084A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6" y="2019192"/>
            <a:ext cx="602159" cy="688837"/>
          </a:xfrm>
          <a:prstGeom prst="rect">
            <a:avLst/>
          </a:prstGeom>
        </p:spPr>
      </p:pic>
      <p:pic>
        <p:nvPicPr>
          <p:cNvPr id="4" name="Picture 3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BA760B2-50C6-930D-C02C-9F00C39E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54" y="2827809"/>
            <a:ext cx="602159" cy="688837"/>
          </a:xfrm>
          <a:prstGeom prst="rect">
            <a:avLst/>
          </a:prstGeom>
        </p:spPr>
      </p:pic>
      <p:pic>
        <p:nvPicPr>
          <p:cNvPr id="9" name="Picture 8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3DCA065F-3756-F169-2CCD-747EE3B0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44" y="3671518"/>
            <a:ext cx="602159" cy="688837"/>
          </a:xfrm>
          <a:prstGeom prst="rect">
            <a:avLst/>
          </a:prstGeom>
        </p:spPr>
      </p:pic>
      <p:pic>
        <p:nvPicPr>
          <p:cNvPr id="10" name="Picture 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14381AA-2246-A9D1-EAE2-84C0EC7A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53" y="4469476"/>
            <a:ext cx="602159" cy="688837"/>
          </a:xfrm>
          <a:prstGeom prst="rect">
            <a:avLst/>
          </a:prstGeom>
        </p:spPr>
      </p:pic>
      <p:pic>
        <p:nvPicPr>
          <p:cNvPr id="11" name="Picture 1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1DDC128-DA96-E432-9AA1-86F82BB6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51" y="5321123"/>
            <a:ext cx="602159" cy="68883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151C4C-0394-321B-6078-5A29AAA28A52}"/>
              </a:ext>
            </a:extLst>
          </p:cNvPr>
          <p:cNvSpPr/>
          <p:nvPr/>
        </p:nvSpPr>
        <p:spPr>
          <a:xfrm>
            <a:off x="3598264" y="2935440"/>
            <a:ext cx="4736695" cy="1399160"/>
          </a:xfrm>
          <a:prstGeom prst="roundRect">
            <a:avLst/>
          </a:prstGeom>
          <a:solidFill>
            <a:srgbClr val="632523"/>
          </a:solidFill>
          <a:ln>
            <a:solidFill>
              <a:srgbClr val="0D0D0D"/>
            </a:solidFill>
          </a:ln>
          <a:scene3d>
            <a:camera prst="orthographicFront"/>
            <a:lightRig rig="threePt" dir="t"/>
          </a:scene3d>
          <a:sp3d prstMaterial="metal">
            <a:bevelT w="165100" prst="coolSlan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384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Resources 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Research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8" y="1356533"/>
            <a:ext cx="4776076" cy="2651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Location </a:t>
            </a:r>
            <a:endParaRPr lang="en-US" sz="1800" dirty="0">
              <a:latin typeface="BlairMdITC TT-Medium" pitchFamily="-112" charset="0"/>
            </a:endParaRP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Weather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Proximity to home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Hobbies</a:t>
            </a:r>
          </a:p>
          <a:p>
            <a:pPr marL="914400" lvl="1" indent="0">
              <a:lnSpc>
                <a:spcPct val="100000"/>
              </a:lnSpc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- Life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730C5-7572-43E2-C0EF-48B61A159473}"/>
              </a:ext>
            </a:extLst>
          </p:cNvPr>
          <p:cNvSpPr txBox="1"/>
          <p:nvPr/>
        </p:nvSpPr>
        <p:spPr>
          <a:xfrm>
            <a:off x="1473200" y="3944056"/>
            <a:ext cx="612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(Note that grad school is temporary!)</a:t>
            </a:r>
          </a:p>
        </p:txBody>
      </p:sp>
    </p:spTree>
    <p:extLst>
      <p:ext uri="{BB962C8B-B14F-4D97-AF65-F5344CB8AC3E}">
        <p14:creationId xmlns:p14="http://schemas.microsoft.com/office/powerpoint/2010/main" val="40733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375365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Salary</a:t>
            </a: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Base Pay: $19,000-$40,000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Average: $26,500 </a:t>
            </a:r>
            <a:r>
              <a:rPr lang="en-US" sz="2000" dirty="0">
                <a:latin typeface="BlairMdITC TT-Medium" pitchFamily="-112" charset="0"/>
              </a:rPr>
              <a:t>(C&amp;EN 2022)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FSU: $27,000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Other factors: 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Tuition, fees, health insurance, guaranteed support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Cost of living </a:t>
            </a:r>
            <a:r>
              <a:rPr lang="en-US" sz="2000" dirty="0">
                <a:latin typeface="BlairMdITC TT-Medium" pitchFamily="-112" charset="0"/>
              </a:rPr>
              <a:t>(</a:t>
            </a:r>
            <a:r>
              <a:rPr lang="en-US" sz="2000" b="1" i="1" dirty="0">
                <a:solidFill>
                  <a:srgbClr val="632523"/>
                </a:solidFill>
                <a:latin typeface="BlairMdITC TT-Medium" pitchFamily="-11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https://www.nerdwallet.com/cost-of-living-calculator</a:t>
            </a:r>
            <a:r>
              <a:rPr lang="en-US" sz="2000" dirty="0">
                <a:latin typeface="BlairMdITC TT-Medium" pitchFamily="-112" charset="0"/>
              </a:rPr>
              <a:t>)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		</a:t>
            </a:r>
          </a:p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1CB3E-1FA6-C05D-C380-4C091D92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858091"/>
            <a:ext cx="7457720" cy="173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5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8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4"/>
            <a:ext cx="10096137" cy="1194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70E07-A923-D7F6-44D7-7EA7A846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32" b="46581"/>
          <a:stretch/>
        </p:blipFill>
        <p:spPr>
          <a:xfrm>
            <a:off x="6348618" y="1356534"/>
            <a:ext cx="4734474" cy="170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- 30 research active faculty…">
            <a:extLst>
              <a:ext uri="{FF2B5EF4-FFF2-40B4-BE49-F238E27FC236}">
                <a16:creationId xmlns:a16="http://schemas.microsoft.com/office/drawing/2014/main" id="{FEC59F08-64FC-34DC-358B-12515C6838C8}"/>
              </a:ext>
            </a:extLst>
          </p:cNvPr>
          <p:cNvSpPr txBox="1"/>
          <p:nvPr/>
        </p:nvSpPr>
        <p:spPr>
          <a:xfrm>
            <a:off x="6572876" y="3987885"/>
            <a:ext cx="4309610" cy="164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u="sng" dirty="0">
                <a:solidFill>
                  <a:srgbClr val="0D0D0D"/>
                </a:solidFill>
              </a:rPr>
              <a:t>FSU Chemistry: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- 33 research active faculty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~160 graduate students</a:t>
            </a:r>
          </a:p>
          <a:p>
            <a:pPr marL="225425" defTabSz="914400">
              <a:spcBef>
                <a:spcPts val="200"/>
              </a:spcBef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solidFill>
                  <a:srgbClr val="0D0D0D"/>
                </a:solidFill>
              </a:rPr>
              <a:t>- ~40 postdoctoral fellows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32CD8-00D5-D280-63DB-920E2FC7CBE4}"/>
              </a:ext>
            </a:extLst>
          </p:cNvPr>
          <p:cNvSpPr txBox="1"/>
          <p:nvPr/>
        </p:nvSpPr>
        <p:spPr>
          <a:xfrm>
            <a:off x="6337329" y="3105729"/>
            <a:ext cx="4213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63252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https://www.acs.org/education/students/graduate/survey-of-phd-programs-in-chemistry.html</a:t>
            </a:r>
            <a:endParaRPr lang="en-US" sz="1400" b="1" i="1" dirty="0">
              <a:solidFill>
                <a:srgbClr val="632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6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8" y="-205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217715-B91D-8507-DEF2-2F3A9CF08511}"/>
              </a:ext>
            </a:extLst>
          </p:cNvPr>
          <p:cNvGrpSpPr/>
          <p:nvPr/>
        </p:nvGrpSpPr>
        <p:grpSpPr>
          <a:xfrm>
            <a:off x="4286163" y="1649007"/>
            <a:ext cx="7905837" cy="5196649"/>
            <a:chOff x="1012731" y="301625"/>
            <a:chExt cx="10190389" cy="6698325"/>
          </a:xfrm>
        </p:grpSpPr>
        <p:sp>
          <p:nvSpPr>
            <p:cNvPr id="4" name="Arc 44">
              <a:extLst>
                <a:ext uri="{FF2B5EF4-FFF2-40B4-BE49-F238E27FC236}">
                  <a16:creationId xmlns:a16="http://schemas.microsoft.com/office/drawing/2014/main" id="{87BC6E48-449B-CDE5-DF4A-04ACDC71F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744" y="838200"/>
              <a:ext cx="7472362" cy="5780088"/>
            </a:xfrm>
            <a:custGeom>
              <a:avLst/>
              <a:gdLst>
                <a:gd name="T0" fmla="*/ 874966 w 7472362"/>
                <a:gd name="T1" fmla="*/ 4748526 h 5780088"/>
                <a:gd name="T2" fmla="*/ 3736181 w 7472362"/>
                <a:gd name="T3" fmla="*/ 2890044 h 5780088"/>
                <a:gd name="T4" fmla="*/ 5919638 w 7472362"/>
                <a:gd name="T5" fmla="*/ 544891 h 5780088"/>
                <a:gd name="T6" fmla="*/ 1 60000 65536"/>
                <a:gd name="T7" fmla="*/ 3 60000 65536"/>
                <a:gd name="T8" fmla="*/ 0 60000 65536"/>
                <a:gd name="T9" fmla="*/ 0 w 7472362"/>
                <a:gd name="T10" fmla="*/ 0 h 5780088"/>
                <a:gd name="T11" fmla="*/ 5919638 w 7472362"/>
                <a:gd name="T12" fmla="*/ 4748526 h 57800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2362" h="5780088" stroke="0">
                  <a:moveTo>
                    <a:pt x="874966" y="4748526"/>
                  </a:moveTo>
                  <a:lnTo>
                    <a:pt x="874965" y="4748526"/>
                  </a:lnTo>
                  <a:cubicBezTo>
                    <a:pt x="309810" y="4227915"/>
                    <a:pt x="0" y="3569858"/>
                    <a:pt x="0" y="2890044"/>
                  </a:cubicBezTo>
                  <a:cubicBezTo>
                    <a:pt x="0" y="1293916"/>
                    <a:pt x="1672745" y="0"/>
                    <a:pt x="3736181" y="0"/>
                  </a:cubicBezTo>
                  <a:cubicBezTo>
                    <a:pt x="4519866" y="-1"/>
                    <a:pt x="5283710" y="190620"/>
                    <a:pt x="5919638" y="544891"/>
                  </a:cubicBezTo>
                  <a:lnTo>
                    <a:pt x="3736181" y="2890044"/>
                  </a:lnTo>
                  <a:close/>
                </a:path>
                <a:path w="7472362" h="5780088" fill="none">
                  <a:moveTo>
                    <a:pt x="874966" y="4748526"/>
                  </a:moveTo>
                  <a:lnTo>
                    <a:pt x="874965" y="4748526"/>
                  </a:lnTo>
                  <a:cubicBezTo>
                    <a:pt x="309810" y="4227915"/>
                    <a:pt x="0" y="3569858"/>
                    <a:pt x="0" y="2890044"/>
                  </a:cubicBezTo>
                  <a:cubicBezTo>
                    <a:pt x="0" y="1293916"/>
                    <a:pt x="1672745" y="0"/>
                    <a:pt x="3736181" y="0"/>
                  </a:cubicBezTo>
                  <a:cubicBezTo>
                    <a:pt x="4519866" y="-1"/>
                    <a:pt x="5283710" y="190620"/>
                    <a:pt x="5919638" y="544891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F7F676-2039-D509-D211-49D1099CE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269" y="301625"/>
              <a:ext cx="3263900" cy="32940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71104B-6B49-F244-70A8-6839DA74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64000"/>
            </a:blip>
            <a:srcRect l="11929" r="9403"/>
            <a:stretch>
              <a:fillRect/>
            </a:stretch>
          </p:blipFill>
          <p:spPr>
            <a:xfrm>
              <a:off x="2399018" y="2219439"/>
              <a:ext cx="3327302" cy="3334972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60000"/>
              </a:schemeClr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ECB7BE-39E4-C929-828B-0A104ED6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4000"/>
            </a:blip>
            <a:srcRect l="40732" r="4390"/>
            <a:stretch>
              <a:fillRect/>
            </a:stretch>
          </p:blipFill>
          <p:spPr>
            <a:xfrm>
              <a:off x="5194330" y="2937818"/>
              <a:ext cx="3327302" cy="330448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43420003-B981-8D9F-043E-668FCFF90E3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66481" y="3781425"/>
              <a:ext cx="3362888" cy="17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Chemistry of Energy &amp; Materials</a:t>
              </a: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557C79E9-8873-9525-410D-FD33903B7A8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51231" y="3022600"/>
              <a:ext cx="3644900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Advanced Measurement </a:t>
              </a:r>
            </a:p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&amp; Analysis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79EB54-D554-2B80-FBCA-344C9974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80000"/>
            </a:blip>
            <a:stretch>
              <a:fillRect/>
            </a:stretch>
          </p:blipFill>
          <p:spPr>
            <a:xfrm>
              <a:off x="4415928" y="314986"/>
              <a:ext cx="3263796" cy="329394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9892E929-E433-741D-11E7-5F489E55512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40656" y="1355725"/>
              <a:ext cx="3413125" cy="133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lnSpc>
                  <a:spcPts val="2938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irMdITC TT-Medium" pitchFamily="-112" charset="0"/>
                </a:rPr>
                <a:t>Chemistry of Health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3F8A3F57-A991-E659-73EF-CB65D8DEFD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23991" y="500264"/>
              <a:ext cx="2461498" cy="179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Biochemistry Organic, Physical</a:t>
              </a: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96FAA9B1-0E3B-76D3-F97E-2E15640042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95019" y="4107660"/>
              <a:ext cx="2708101" cy="179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Inorganic, Organic </a:t>
              </a:r>
            </a:p>
            <a:p>
              <a:pPr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Physical, Materials</a:t>
              </a: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14F83530-F781-079F-B862-F9CA21669D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12731" y="5207663"/>
              <a:ext cx="3178175" cy="179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Physical</a:t>
              </a:r>
            </a:p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Analytical </a:t>
              </a:r>
            </a:p>
            <a:p>
              <a:pPr algn="r" defTabSz="914400">
                <a:lnSpc>
                  <a:spcPts val="2438"/>
                </a:lnSpc>
              </a:pPr>
              <a:r>
                <a:rPr lang="en-US" sz="2000" b="1" dirty="0">
                  <a:latin typeface="BlairMdITC TT-Medium" pitchFamily="-112" charset="0"/>
                </a:rPr>
                <a:t>Biochemistry</a:t>
              </a:r>
            </a:p>
          </p:txBody>
        </p:sp>
        <p:sp>
          <p:nvSpPr>
            <p:cNvPr id="18" name="Arc 46">
              <a:extLst>
                <a:ext uri="{FF2B5EF4-FFF2-40B4-BE49-F238E27FC236}">
                  <a16:creationId xmlns:a16="http://schemas.microsoft.com/office/drawing/2014/main" id="{193335B3-F89E-DD86-5764-9388D91834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5253">
              <a:off x="2048306" y="855663"/>
              <a:ext cx="7473950" cy="5780087"/>
            </a:xfrm>
            <a:custGeom>
              <a:avLst/>
              <a:gdLst>
                <a:gd name="T0" fmla="*/ 6825532 w 7473950"/>
                <a:gd name="T1" fmla="*/ 4517015 h 5780087"/>
                <a:gd name="T2" fmla="*/ 3736975 w 7473950"/>
                <a:gd name="T3" fmla="*/ 2890044 h 5780087"/>
                <a:gd name="T4" fmla="*/ 2564864 w 7473950"/>
                <a:gd name="T5" fmla="*/ 5634249 h 5780087"/>
                <a:gd name="T6" fmla="*/ 3 60000 65536"/>
                <a:gd name="T7" fmla="*/ 1 60000 65536"/>
                <a:gd name="T8" fmla="*/ 2 60000 65536"/>
                <a:gd name="T9" fmla="*/ 2564864 w 7473950"/>
                <a:gd name="T10" fmla="*/ 4517015 h 5780087"/>
                <a:gd name="T11" fmla="*/ 6825532 w 7473950"/>
                <a:gd name="T12" fmla="*/ 5780087 h 5780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3950" h="5780087" stroke="0">
                  <a:moveTo>
                    <a:pt x="6825532" y="4517015"/>
                  </a:moveTo>
                  <a:lnTo>
                    <a:pt x="6825531" y="4517014"/>
                  </a:lnTo>
                  <a:cubicBezTo>
                    <a:pt x="6129550" y="5307223"/>
                    <a:pt x="4973269" y="5780086"/>
                    <a:pt x="3736975" y="5780087"/>
                  </a:cubicBezTo>
                  <a:cubicBezTo>
                    <a:pt x="3338718" y="5780087"/>
                    <a:pt x="2943023" y="5730853"/>
                    <a:pt x="2564863" y="5634249"/>
                  </a:cubicBezTo>
                  <a:lnTo>
                    <a:pt x="3736975" y="2890044"/>
                  </a:lnTo>
                  <a:close/>
                </a:path>
                <a:path w="7473950" h="5780087" fill="none">
                  <a:moveTo>
                    <a:pt x="6825532" y="4517015"/>
                  </a:moveTo>
                  <a:lnTo>
                    <a:pt x="6825531" y="4517014"/>
                  </a:lnTo>
                  <a:cubicBezTo>
                    <a:pt x="6129550" y="5307223"/>
                    <a:pt x="4973269" y="5780086"/>
                    <a:pt x="3736975" y="5780087"/>
                  </a:cubicBezTo>
                  <a:cubicBezTo>
                    <a:pt x="3338718" y="5780087"/>
                    <a:pt x="2943023" y="5730853"/>
                    <a:pt x="2564863" y="5634249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  <p:sp>
          <p:nvSpPr>
            <p:cNvPr id="19" name="Arc 47">
              <a:extLst>
                <a:ext uri="{FF2B5EF4-FFF2-40B4-BE49-F238E27FC236}">
                  <a16:creationId xmlns:a16="http://schemas.microsoft.com/office/drawing/2014/main" id="{8390B00A-59A0-E493-1A16-B9C304240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4110">
              <a:off x="2027669" y="661988"/>
              <a:ext cx="7473950" cy="5780087"/>
            </a:xfrm>
            <a:custGeom>
              <a:avLst/>
              <a:gdLst>
                <a:gd name="T0" fmla="*/ 6652203 w 7473950"/>
                <a:gd name="T1" fmla="*/ 1081887 h 5780087"/>
                <a:gd name="T2" fmla="*/ 3736975 w 7473950"/>
                <a:gd name="T3" fmla="*/ 2890044 h 5780087"/>
                <a:gd name="T4" fmla="*/ 7406264 w 7473950"/>
                <a:gd name="T5" fmla="*/ 3437604 h 5780087"/>
                <a:gd name="T6" fmla="*/ 3 60000 65536"/>
                <a:gd name="T7" fmla="*/ 2 60000 65536"/>
                <a:gd name="T8" fmla="*/ 1 60000 65536"/>
                <a:gd name="T9" fmla="*/ 6652203 w 7473950"/>
                <a:gd name="T10" fmla="*/ 1081887 h 5780087"/>
                <a:gd name="T11" fmla="*/ 7473950 w 7473950"/>
                <a:gd name="T12" fmla="*/ 3437604 h 57800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73950" h="5780087" stroke="0">
                  <a:moveTo>
                    <a:pt x="6652203" y="1081887"/>
                  </a:moveTo>
                  <a:lnTo>
                    <a:pt x="6652202" y="1081887"/>
                  </a:lnTo>
                  <a:cubicBezTo>
                    <a:pt x="7184086" y="1594773"/>
                    <a:pt x="7473950" y="2232584"/>
                    <a:pt x="7473950" y="2890044"/>
                  </a:cubicBezTo>
                  <a:cubicBezTo>
                    <a:pt x="7473950" y="3073813"/>
                    <a:pt x="7451285" y="3257163"/>
                    <a:pt x="7406264" y="3437604"/>
                  </a:cubicBezTo>
                  <a:lnTo>
                    <a:pt x="3736975" y="2890044"/>
                  </a:lnTo>
                  <a:close/>
                </a:path>
                <a:path w="7473950" h="5780087" fill="none">
                  <a:moveTo>
                    <a:pt x="6652203" y="1081887"/>
                  </a:moveTo>
                  <a:lnTo>
                    <a:pt x="6652202" y="1081887"/>
                  </a:lnTo>
                  <a:cubicBezTo>
                    <a:pt x="7184086" y="1594773"/>
                    <a:pt x="7473950" y="2232584"/>
                    <a:pt x="7473950" y="2890044"/>
                  </a:cubicBezTo>
                  <a:cubicBezTo>
                    <a:pt x="7473950" y="3073813"/>
                    <a:pt x="7451285" y="3257163"/>
                    <a:pt x="7406264" y="3437604"/>
                  </a:cubicBezTo>
                </a:path>
              </a:pathLst>
            </a:custGeom>
            <a:noFill/>
            <a:ln w="50800">
              <a:solidFill>
                <a:srgbClr val="953735"/>
              </a:solidFill>
              <a:miter lim="800000"/>
              <a:headEnd type="stealth" w="lg" len="lg"/>
              <a:tailEnd type="stealth" w="lg" len="lg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60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9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DACB33-CF37-2559-28DF-42EF0E36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" y="0"/>
            <a:ext cx="12192000" cy="6848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6A6A6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Down Arrow 5">
            <a:extLst>
              <a:ext uri="{FF2B5EF4-FFF2-40B4-BE49-F238E27FC236}">
                <a16:creationId xmlns:a16="http://schemas.microsoft.com/office/drawing/2014/main" id="{A33A89D3-D258-A27E-1A47-8D736B75BE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1289050" y="2997"/>
            <a:ext cx="2578100" cy="6718480"/>
          </a:xfrm>
          <a:prstGeom prst="downArrow">
            <a:avLst>
              <a:gd name="adj1" fmla="val 50000"/>
              <a:gd name="adj2" fmla="val 47758"/>
            </a:avLst>
          </a:prstGeom>
          <a:solidFill>
            <a:srgbClr val="63252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h.D at FSU: Content">
            <a:extLst>
              <a:ext uri="{FF2B5EF4-FFF2-40B4-BE49-F238E27FC236}">
                <a16:creationId xmlns:a16="http://schemas.microsoft.com/office/drawing/2014/main" id="{72E821D0-6789-0063-EA5F-D9E8A6873455}"/>
              </a:ext>
            </a:extLst>
          </p:cNvPr>
          <p:cNvSpPr txBox="1"/>
          <p:nvPr/>
        </p:nvSpPr>
        <p:spPr>
          <a:xfrm>
            <a:off x="1108908" y="639187"/>
            <a:ext cx="7501692" cy="5875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808080">
                <a:alpha val="4299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defTabSz="914400">
              <a:lnSpc>
                <a:spcPts val="3600"/>
              </a:lnSpc>
              <a:tabLst>
                <a:tab pos="2855913" algn="l"/>
              </a:tabLst>
              <a:defRPr sz="4200" b="1">
                <a:solidFill>
                  <a:srgbClr val="632523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/>
              <a:t>Where to Apply?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0B512B-7580-5EB7-FF80-4198B8757F52}"/>
              </a:ext>
            </a:extLst>
          </p:cNvPr>
          <p:cNvSpPr txBox="1">
            <a:spLocks/>
          </p:cNvSpPr>
          <p:nvPr/>
        </p:nvSpPr>
        <p:spPr>
          <a:xfrm>
            <a:off x="1692457" y="1356533"/>
            <a:ext cx="10096137" cy="499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263" indent="-238125">
              <a:lnSpc>
                <a:spcPct val="100000"/>
              </a:lnSpc>
              <a:spcBef>
                <a:spcPts val="0"/>
              </a:spcBef>
              <a:tabLst>
                <a:tab pos="2166938" algn="l"/>
              </a:tabLst>
            </a:pPr>
            <a:r>
              <a:rPr lang="en-US" sz="3200" dirty="0">
                <a:latin typeface="BlairMdITC TT-Medium" pitchFamily="-112" charset="0"/>
              </a:rPr>
              <a:t>Department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Size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Research Strengths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Collegiality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Social/Networking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Success rates</a:t>
            </a:r>
          </a:p>
          <a:p>
            <a: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166938" algn="l"/>
              </a:tabLst>
            </a:pPr>
            <a:r>
              <a:rPr lang="en-US" sz="2800" dirty="0">
                <a:latin typeface="BlairMdITC TT-Medium" pitchFamily="-112" charset="0"/>
              </a:rPr>
              <a:t>Graduate Student Union</a:t>
            </a:r>
          </a:p>
          <a:p>
            <a:pPr marL="338138" indent="0">
              <a:lnSpc>
                <a:spcPct val="100000"/>
              </a:lnSpc>
              <a:spcBef>
                <a:spcPts val="0"/>
              </a:spcBef>
              <a:buNone/>
              <a:tabLst>
                <a:tab pos="2166938" algn="l"/>
              </a:tabLst>
            </a:pPr>
            <a:r>
              <a:rPr lang="en-US" sz="1800" dirty="0">
                <a:latin typeface="BlairMdITC TT-Medium" pitchFamily="-112" charset="0"/>
              </a:rPr>
              <a:t> </a:t>
            </a:r>
          </a:p>
          <a:p>
            <a:pPr marL="576263" indent="-238125">
              <a:lnSpc>
                <a:spcPct val="100000"/>
              </a:lnSpc>
              <a:tabLst>
                <a:tab pos="2166938" algn="l"/>
              </a:tabLst>
            </a:pPr>
            <a:endParaRPr lang="en-US" sz="1800" dirty="0">
              <a:latin typeface="BlairMdITC TT-Medium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PPT" id="{A4A351EC-7E00-0749-BBAC-B6528E7F3B19}" vid="{409EAF59-D62A-4F47-B26F-BCE5220B9034}"/>
    </a:ext>
  </a:extLst>
</a:theme>
</file>

<file path=ppt/theme/theme3.xml><?xml version="1.0" encoding="utf-8"?>
<a:theme xmlns:a="http://schemas.openxmlformats.org/drawingml/2006/main" name="1_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" id="{11343CAA-E72E-401C-9B87-C6FAC75A0D38}" vid="{50A3C3FD-1CB8-4310-816B-363C935205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15333</TotalTime>
  <Words>1698</Words>
  <Application>Microsoft Office PowerPoint</Application>
  <PresentationFormat>Widescreen</PresentationFormat>
  <Paragraphs>334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BlairMdITC TT-Medium</vt:lpstr>
      <vt:lpstr>Calibri</vt:lpstr>
      <vt:lpstr>Calibri Light</vt:lpstr>
      <vt:lpstr>Gill Sans</vt:lpstr>
      <vt:lpstr>Wingdings</vt:lpstr>
      <vt:lpstr>2_Office Theme</vt:lpstr>
      <vt:lpstr>HRG</vt:lpstr>
      <vt:lpstr>1_HRG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vastib vastib</dc:creator>
  <cp:lastModifiedBy>Edwin F. Hilinski</cp:lastModifiedBy>
  <cp:revision>204</cp:revision>
  <dcterms:created xsi:type="dcterms:W3CDTF">2021-04-30T18:00:01Z</dcterms:created>
  <dcterms:modified xsi:type="dcterms:W3CDTF">2023-06-13T17:18:37Z</dcterms:modified>
</cp:coreProperties>
</file>